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61" r:id="rId2"/>
    <p:sldId id="257" r:id="rId3"/>
    <p:sldId id="271" r:id="rId4"/>
    <p:sldId id="262" r:id="rId5"/>
    <p:sldId id="275" r:id="rId6"/>
    <p:sldId id="272" r:id="rId7"/>
    <p:sldId id="273" r:id="rId8"/>
    <p:sldId id="274" r:id="rId9"/>
    <p:sldId id="276" r:id="rId10"/>
    <p:sldId id="277" r:id="rId11"/>
    <p:sldId id="278" r:id="rId12"/>
    <p:sldId id="279" r:id="rId13"/>
    <p:sldId id="280" r:id="rId14"/>
    <p:sldId id="282" r:id="rId15"/>
    <p:sldId id="283" r:id="rId16"/>
    <p:sldId id="284" r:id="rId17"/>
    <p:sldId id="28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74" autoAdjust="0"/>
    <p:restoredTop sz="86384" autoAdjust="0"/>
  </p:normalViewPr>
  <p:slideViewPr>
    <p:cSldViewPr snapToGrid="0">
      <p:cViewPr varScale="1">
        <p:scale>
          <a:sx n="152" d="100"/>
          <a:sy n="152" d="100"/>
        </p:scale>
        <p:origin x="156" y="30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9/13/2017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9/13/2017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</a:t>
            </a:r>
            <a:r>
              <a:rPr lang="en-US" baseline="0" dirty="0"/>
              <a:t> introduce DL Workspace, an open source toolkit for turn-key AI Cluster setup and operation.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1437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Wait for “Mapped Endpoints” to appear.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8752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copy the</a:t>
            </a:r>
            <a:r>
              <a:rPr lang="en-US" baseline="0" dirty="0"/>
              <a:t> security token for Jupyter notebook, and then clicked the Mapped Endpoint to access the job container.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7711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Pase</a:t>
            </a:r>
            <a:r>
              <a:rPr lang="en-US" baseline="0" dirty="0"/>
              <a:t> the security token, and click “Log In”.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949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now have access to a fully functional TensorFlow container. If requested, GPU resources</a:t>
            </a:r>
            <a:r>
              <a:rPr lang="en-US" baseline="0" dirty="0"/>
              <a:t> will be available and attached to the container. To access TensorFlow tutorial, click link “notebooks”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6191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Choose</a:t>
            </a:r>
            <a:r>
              <a:rPr lang="en-US" baseline="0" dirty="0"/>
              <a:t> one of the “TensorFlow” tutorials.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50306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</a:t>
            </a:r>
            <a:r>
              <a:rPr lang="en-US" baseline="0" dirty="0"/>
              <a:t> are now in a Jupyter notebook, with both TensorFlow software and GPU hardware pre-setup.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89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write your own program, execute the code, and interactively</a:t>
            </a:r>
            <a:r>
              <a:rPr lang="en-US" baseline="0" dirty="0"/>
              <a:t> explore the inner working of DNN models.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380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DL Workspace provides turn-key setup for AI clusters, </a:t>
            </a:r>
            <a:r>
              <a:rPr lang="en-US" baseline="0" dirty="0"/>
              <a:t>allow AI scientist to jump directly to work, and facilitate collaboration and sharing.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6575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DL Workspace </a:t>
            </a:r>
            <a:r>
              <a:rPr lang="en-US" baseline="0" dirty="0"/>
              <a:t>provides out-of-box support for multiple Deep Learning toolkit, and big data analytical kits. It </a:t>
            </a:r>
            <a:r>
              <a:rPr lang="en-US" dirty="0"/>
              <a:t>is used daily by</a:t>
            </a:r>
            <a:r>
              <a:rPr lang="en-US" baseline="0" dirty="0"/>
              <a:t> Microsoft employees, and allows AI scientist to run both interactive jobs and batch jobs on cluster.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rest of the video explains the process to launch an interactive TensorFlow job.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50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First, log in via your favorite</a:t>
            </a:r>
            <a:r>
              <a:rPr lang="en-US" baseline="0" dirty="0"/>
              <a:t> provider through open id.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95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log in, click “Submit</a:t>
            </a:r>
            <a:r>
              <a:rPr lang="en-US" baseline="0" dirty="0"/>
              <a:t> New Job”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3219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Select a job template, and make</a:t>
            </a:r>
            <a:r>
              <a:rPr lang="en-US" baseline="0" dirty="0"/>
              <a:t> optional adjustment.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3820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</a:t>
            </a:r>
            <a:r>
              <a:rPr lang="en-US" baseline="0" dirty="0"/>
              <a:t> “Submit” button to schedule the job for execution.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7805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Click</a:t>
            </a:r>
            <a:r>
              <a:rPr lang="en-US" baseline="0" dirty="0"/>
              <a:t> “View and Manage Jobs”, and select proper job ID to monitor the jobs you have just executed.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730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may need to wait a</a:t>
            </a:r>
            <a:r>
              <a:rPr lang="en-US" baseline="0" dirty="0"/>
              <a:t> few seconds to a few minutes for the job container to be scheduled, downloaded and launched.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016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9/13/2017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9/13/2017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9/13/2017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9/13/2017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9/13/2017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9/13/2017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9/13/2017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9/13/2017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9/13/2017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486FC9-79B0-4876-B9A8-3F65D48DF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183" y="231648"/>
            <a:ext cx="6816121" cy="37451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DL Workspace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Open Source Toolkit for Turn-Key AI Cluster (Introduction)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3D9384E-8DD0-4B54-AE2D-8DE136E0EB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9536">
        <p:fade/>
      </p:transition>
    </mc:Choice>
    <mc:Fallback>
      <p:transition spd="med" advTm="953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2428DF-5202-42E5-8F72-1DE6ED6D56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498"/>
          <a:stretch/>
        </p:blipFill>
        <p:spPr>
          <a:xfrm>
            <a:off x="167083" y="168675"/>
            <a:ext cx="11910151" cy="6205492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920E29-DD23-4532-8344-2A8ED9160D11}"/>
              </a:ext>
            </a:extLst>
          </p:cNvPr>
          <p:cNvGrpSpPr/>
          <p:nvPr/>
        </p:nvGrpSpPr>
        <p:grpSpPr>
          <a:xfrm>
            <a:off x="887767" y="3719741"/>
            <a:ext cx="7397827" cy="1283736"/>
            <a:chOff x="712460" y="3462460"/>
            <a:chExt cx="7632777" cy="1254935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D4240CF-8CED-4238-B0A1-7543885B69AC}"/>
                </a:ext>
              </a:extLst>
            </p:cNvPr>
            <p:cNvSpPr/>
            <p:nvPr/>
          </p:nvSpPr>
          <p:spPr>
            <a:xfrm flipV="1">
              <a:off x="712460" y="3462460"/>
              <a:ext cx="4369140" cy="893889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87F260-35FF-443C-9713-ED2199B0A415}"/>
                </a:ext>
              </a:extLst>
            </p:cNvPr>
            <p:cNvCxnSpPr>
              <a:cxnSpLocks/>
              <a:stCxn id="16" idx="1"/>
              <a:endCxn id="14" idx="0"/>
            </p:cNvCxnSpPr>
            <p:nvPr/>
          </p:nvCxnSpPr>
          <p:spPr>
            <a:xfrm flipH="1" flipV="1">
              <a:off x="2897030" y="4356349"/>
              <a:ext cx="1204463" cy="180523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471FF0-AA59-40CC-AEB5-0A9F712757B8}"/>
                </a:ext>
              </a:extLst>
            </p:cNvPr>
            <p:cNvSpPr txBox="1"/>
            <p:nvPr/>
          </p:nvSpPr>
          <p:spPr>
            <a:xfrm>
              <a:off x="4101493" y="4356349"/>
              <a:ext cx="4243744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Wait for Mapped Endpoints to appear. 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53FF364-4C72-4F14-8027-BC947FC5E2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1418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697">
        <p:fade/>
      </p:transition>
    </mc:Choice>
    <mc:Fallback>
      <p:transition spd="med" advClick="0" advTm="36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1C4602-57B0-4A8A-AB5B-C903EF3A99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" t="14369"/>
          <a:stretch/>
        </p:blipFill>
        <p:spPr>
          <a:xfrm>
            <a:off x="159797" y="142041"/>
            <a:ext cx="11975516" cy="624988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920E29-DD23-4532-8344-2A8ED9160D11}"/>
              </a:ext>
            </a:extLst>
          </p:cNvPr>
          <p:cNvGrpSpPr/>
          <p:nvPr/>
        </p:nvGrpSpPr>
        <p:grpSpPr>
          <a:xfrm>
            <a:off x="3444535" y="4350062"/>
            <a:ext cx="5107056" cy="921482"/>
            <a:chOff x="3469505" y="4356349"/>
            <a:chExt cx="5269255" cy="900808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D4240CF-8CED-4238-B0A1-7543885B69AC}"/>
                </a:ext>
              </a:extLst>
            </p:cNvPr>
            <p:cNvSpPr/>
            <p:nvPr/>
          </p:nvSpPr>
          <p:spPr>
            <a:xfrm>
              <a:off x="3469505" y="4356349"/>
              <a:ext cx="3086792" cy="347137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87F260-35FF-443C-9713-ED2199B0A415}"/>
                </a:ext>
              </a:extLst>
            </p:cNvPr>
            <p:cNvCxnSpPr>
              <a:cxnSpLocks/>
              <a:stCxn id="16" idx="0"/>
              <a:endCxn id="14" idx="4"/>
            </p:cNvCxnSpPr>
            <p:nvPr/>
          </p:nvCxnSpPr>
          <p:spPr>
            <a:xfrm flipH="1" flipV="1">
              <a:off x="5012901" y="4703486"/>
              <a:ext cx="1420964" cy="192625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471FF0-AA59-40CC-AEB5-0A9F712757B8}"/>
                </a:ext>
              </a:extLst>
            </p:cNvPr>
            <p:cNvSpPr txBox="1"/>
            <p:nvPr/>
          </p:nvSpPr>
          <p:spPr>
            <a:xfrm>
              <a:off x="4128971" y="4896111"/>
              <a:ext cx="4609789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For Jupyter notebook, copy security token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E372793-9C53-49D3-A882-A5176AE2BD2D}"/>
              </a:ext>
            </a:extLst>
          </p:cNvPr>
          <p:cNvGrpSpPr/>
          <p:nvPr/>
        </p:nvGrpSpPr>
        <p:grpSpPr>
          <a:xfrm>
            <a:off x="3996429" y="1509236"/>
            <a:ext cx="3842554" cy="905490"/>
            <a:chOff x="3469504" y="4356349"/>
            <a:chExt cx="3350897" cy="900808"/>
          </a:xfrm>
        </p:grpSpPr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1A996522-2E24-40E4-8492-54F45909A369}"/>
                </a:ext>
              </a:extLst>
            </p:cNvPr>
            <p:cNvSpPr/>
            <p:nvPr/>
          </p:nvSpPr>
          <p:spPr>
            <a:xfrm>
              <a:off x="3469504" y="4356349"/>
              <a:ext cx="3350897" cy="347137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10CE91B3-9534-41CD-93F2-5C128A9C2181}"/>
                </a:ext>
              </a:extLst>
            </p:cNvPr>
            <p:cNvCxnSpPr>
              <a:cxnSpLocks/>
              <a:stCxn id="20" idx="0"/>
              <a:endCxn id="18" idx="4"/>
            </p:cNvCxnSpPr>
            <p:nvPr/>
          </p:nvCxnSpPr>
          <p:spPr>
            <a:xfrm flipH="1" flipV="1">
              <a:off x="5144953" y="4703486"/>
              <a:ext cx="12091" cy="192625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DE3EF2C-1384-4FF4-9044-B6A8DF63E437}"/>
                </a:ext>
              </a:extLst>
            </p:cNvPr>
            <p:cNvSpPr txBox="1"/>
            <p:nvPr/>
          </p:nvSpPr>
          <p:spPr>
            <a:xfrm>
              <a:off x="4128971" y="4896111"/>
              <a:ext cx="2056146" cy="3610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click endpoint link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746196B-F86E-4239-8687-79687A6FA5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92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8774">
        <p:fade/>
      </p:transition>
    </mc:Choice>
    <mc:Fallback>
      <p:transition spd="med" advClick="0" advTm="87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D376A24-A281-417C-8733-BCEA1B7EE08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262" b="11197"/>
          <a:stretch/>
        </p:blipFill>
        <p:spPr>
          <a:xfrm>
            <a:off x="184838" y="195307"/>
            <a:ext cx="11855376" cy="5601811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60920E29-DD23-4532-8344-2A8ED9160D11}"/>
              </a:ext>
            </a:extLst>
          </p:cNvPr>
          <p:cNvGrpSpPr/>
          <p:nvPr/>
        </p:nvGrpSpPr>
        <p:grpSpPr>
          <a:xfrm>
            <a:off x="4940425" y="1109711"/>
            <a:ext cx="5585927" cy="1468425"/>
            <a:chOff x="5012901" y="1188698"/>
            <a:chExt cx="5763331" cy="132470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D4240CF-8CED-4238-B0A1-7543885B69AC}"/>
                </a:ext>
              </a:extLst>
            </p:cNvPr>
            <p:cNvSpPr/>
            <p:nvPr/>
          </p:nvSpPr>
          <p:spPr>
            <a:xfrm>
              <a:off x="5012901" y="1188698"/>
              <a:ext cx="3086792" cy="347137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87F260-35FF-443C-9713-ED2199B0A415}"/>
                </a:ext>
              </a:extLst>
            </p:cNvPr>
            <p:cNvCxnSpPr>
              <a:cxnSpLocks/>
              <a:stCxn id="16" idx="0"/>
              <a:endCxn id="14" idx="4"/>
            </p:cNvCxnSpPr>
            <p:nvPr/>
          </p:nvCxnSpPr>
          <p:spPr>
            <a:xfrm flipH="1" flipV="1">
              <a:off x="6556297" y="1535835"/>
              <a:ext cx="2206131" cy="644385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5471FF0-AA59-40CC-AEB5-0A9F712757B8}"/>
                </a:ext>
              </a:extLst>
            </p:cNvPr>
            <p:cNvSpPr txBox="1"/>
            <p:nvPr/>
          </p:nvSpPr>
          <p:spPr>
            <a:xfrm>
              <a:off x="6748623" y="2180220"/>
              <a:ext cx="4027609" cy="3331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Paste security token, and click log in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D1C96C6-1246-454A-994C-8BE1D11D2E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6749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740">
        <p:fade/>
      </p:transition>
    </mc:Choice>
    <mc:Fallback>
      <p:transition spd="med" advClick="0" advTm="474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BB9B944-42A1-4547-A0FE-434014232F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039"/>
          <a:stretch/>
        </p:blipFill>
        <p:spPr>
          <a:xfrm>
            <a:off x="211469" y="213062"/>
            <a:ext cx="11659937" cy="6249882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9BD696D-9EB3-404E-8965-68070EC4959E}"/>
              </a:ext>
            </a:extLst>
          </p:cNvPr>
          <p:cNvGrpSpPr/>
          <p:nvPr/>
        </p:nvGrpSpPr>
        <p:grpSpPr>
          <a:xfrm>
            <a:off x="909963" y="2208805"/>
            <a:ext cx="8627036" cy="1434102"/>
            <a:chOff x="854435" y="2180220"/>
            <a:chExt cx="8901028" cy="129374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6B1B289-7BE9-41F3-9526-C4FE59389BA0}"/>
                </a:ext>
              </a:extLst>
            </p:cNvPr>
            <p:cNvSpPr/>
            <p:nvPr/>
          </p:nvSpPr>
          <p:spPr>
            <a:xfrm>
              <a:off x="854435" y="3126825"/>
              <a:ext cx="3086792" cy="347137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BE1988C-C9B3-473E-A84A-294D93278429}"/>
                </a:ext>
              </a:extLst>
            </p:cNvPr>
            <p:cNvCxnSpPr>
              <a:cxnSpLocks/>
              <a:stCxn id="11" idx="1"/>
              <a:endCxn id="9" idx="0"/>
            </p:cNvCxnSpPr>
            <p:nvPr/>
          </p:nvCxnSpPr>
          <p:spPr>
            <a:xfrm flipH="1">
              <a:off x="2397831" y="2596700"/>
              <a:ext cx="1543397" cy="530125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B2C8D9-6AD6-4AD3-AE83-A33C8F818068}"/>
                </a:ext>
              </a:extLst>
            </p:cNvPr>
            <p:cNvSpPr txBox="1"/>
            <p:nvPr/>
          </p:nvSpPr>
          <p:spPr>
            <a:xfrm>
              <a:off x="3941228" y="2180220"/>
              <a:ext cx="5814235" cy="83296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You now have access to a fully functional TensorFlow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container, with GPU resource (if requested).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You can click notebooks link</a:t>
              </a:r>
            </a:p>
          </p:txBody>
        </p:sp>
      </p:grp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BE3A0F0-F264-46EB-BF9E-9F320BEF65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330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5254">
        <p:fade/>
      </p:transition>
    </mc:Choice>
    <mc:Fallback>
      <p:transition spd="med" advClick="0" advTm="1525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E8A59-1C23-42A4-8A6C-66B58FC59FD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650"/>
          <a:stretch/>
        </p:blipFill>
        <p:spPr>
          <a:xfrm>
            <a:off x="220347" y="228603"/>
            <a:ext cx="11728223" cy="6314239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59BD696D-9EB3-404E-8965-68070EC4959E}"/>
              </a:ext>
            </a:extLst>
          </p:cNvPr>
          <p:cNvGrpSpPr/>
          <p:nvPr/>
        </p:nvGrpSpPr>
        <p:grpSpPr>
          <a:xfrm>
            <a:off x="1190791" y="2495829"/>
            <a:ext cx="6742851" cy="668237"/>
            <a:chOff x="1144182" y="2423132"/>
            <a:chExt cx="6956997" cy="60283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56B1B289-7BE9-41F3-9526-C4FE59389BA0}"/>
                </a:ext>
              </a:extLst>
            </p:cNvPr>
            <p:cNvSpPr/>
            <p:nvPr/>
          </p:nvSpPr>
          <p:spPr>
            <a:xfrm>
              <a:off x="1144182" y="2423132"/>
              <a:ext cx="3086791" cy="347137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BE1988C-C9B3-473E-A84A-294D93278429}"/>
                </a:ext>
              </a:extLst>
            </p:cNvPr>
            <p:cNvCxnSpPr>
              <a:cxnSpLocks/>
              <a:stCxn id="11" idx="1"/>
            </p:cNvCxnSpPr>
            <p:nvPr/>
          </p:nvCxnSpPr>
          <p:spPr>
            <a:xfrm flipH="1" flipV="1">
              <a:off x="2687597" y="2770271"/>
              <a:ext cx="1390208" cy="89103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BB2C8D9-6AD6-4AD3-AE83-A33C8F818068}"/>
                </a:ext>
              </a:extLst>
            </p:cNvPr>
            <p:cNvSpPr txBox="1"/>
            <p:nvPr/>
          </p:nvSpPr>
          <p:spPr>
            <a:xfrm>
              <a:off x="4077805" y="2692782"/>
              <a:ext cx="4023374" cy="3331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Click one of the TensorFlow tutorial. 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3DBB1B7-4A45-459E-B521-9E51E1C0E6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616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51">
        <p:fade/>
      </p:transition>
    </mc:Choice>
    <mc:Fallback>
      <p:transition spd="med" advClick="0" advTm="30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D9CEBF-1FEC-4600-B9A2-E595E59C43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168"/>
          <a:stretch/>
        </p:blipFill>
        <p:spPr>
          <a:xfrm>
            <a:off x="220348" y="186430"/>
            <a:ext cx="11809814" cy="6320902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1F565A8-40F2-4876-BCE6-612DF470FE13}"/>
              </a:ext>
            </a:extLst>
          </p:cNvPr>
          <p:cNvGrpSpPr/>
          <p:nvPr/>
        </p:nvGrpSpPr>
        <p:grpSpPr>
          <a:xfrm>
            <a:off x="2210541" y="1298182"/>
            <a:ext cx="9241861" cy="1150318"/>
            <a:chOff x="2196318" y="1342704"/>
            <a:chExt cx="9535372" cy="103773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8508E07-3673-4DC6-9AD6-69EFA0F05C53}"/>
                </a:ext>
              </a:extLst>
            </p:cNvPr>
            <p:cNvSpPr/>
            <p:nvPr/>
          </p:nvSpPr>
          <p:spPr>
            <a:xfrm>
              <a:off x="2196318" y="1342704"/>
              <a:ext cx="2106712" cy="318509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142A845-8E1D-424A-AA55-A292D03AF00A}"/>
                </a:ext>
              </a:extLst>
            </p:cNvPr>
            <p:cNvCxnSpPr>
              <a:cxnSpLocks/>
              <a:stCxn id="15" idx="0"/>
            </p:cNvCxnSpPr>
            <p:nvPr/>
          </p:nvCxnSpPr>
          <p:spPr>
            <a:xfrm flipH="1" flipV="1">
              <a:off x="4303059" y="1517055"/>
              <a:ext cx="4627564" cy="280309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8AB0754-7D65-47C9-AE96-EC1EDEFC7F61}"/>
                </a:ext>
              </a:extLst>
            </p:cNvPr>
            <p:cNvSpPr txBox="1"/>
            <p:nvPr/>
          </p:nvSpPr>
          <p:spPr>
            <a:xfrm>
              <a:off x="6129557" y="1797364"/>
              <a:ext cx="5602133" cy="58307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In this container, software (e.g., TensorFlow)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and hardware (GPU and its driver) are all pre-setup</a:t>
              </a:r>
            </a:p>
          </p:txBody>
        </p:sp>
      </p:grp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B5B819C-0065-4439-9527-02B55B84E7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72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7579">
        <p:fade/>
      </p:transition>
    </mc:Choice>
    <mc:Fallback>
      <p:transition spd="med" advClick="0" advTm="757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25A784B-15E5-46D8-B034-4BC169B3EF8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1909"/>
          <a:stretch/>
        </p:blipFill>
        <p:spPr>
          <a:xfrm>
            <a:off x="131570" y="159798"/>
            <a:ext cx="11817773" cy="6343806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1F565A8-40F2-4876-BCE6-612DF470FE13}"/>
              </a:ext>
            </a:extLst>
          </p:cNvPr>
          <p:cNvGrpSpPr/>
          <p:nvPr/>
        </p:nvGrpSpPr>
        <p:grpSpPr>
          <a:xfrm>
            <a:off x="1233997" y="2947332"/>
            <a:ext cx="10471473" cy="3018459"/>
            <a:chOff x="1188760" y="2830446"/>
            <a:chExt cx="10804035" cy="2723032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48508E07-3673-4DC6-9AD6-69EFA0F05C53}"/>
                </a:ext>
              </a:extLst>
            </p:cNvPr>
            <p:cNvSpPr/>
            <p:nvPr/>
          </p:nvSpPr>
          <p:spPr>
            <a:xfrm>
              <a:off x="1188760" y="3871634"/>
              <a:ext cx="5404171" cy="1681844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7142A845-8E1D-424A-AA55-A292D03AF0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009920" y="3663406"/>
              <a:ext cx="4996571" cy="208229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8AB0754-7D65-47C9-AE96-EC1EDEFC7F61}"/>
                </a:ext>
              </a:extLst>
            </p:cNvPr>
            <p:cNvSpPr txBox="1"/>
            <p:nvPr/>
          </p:nvSpPr>
          <p:spPr>
            <a:xfrm>
              <a:off x="6020186" y="2830446"/>
              <a:ext cx="5972609" cy="8329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In this fully setup environment, you can write your own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program, execute the code, and interactively explore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AI models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2C14A30-1342-4C74-8D5A-7D84905148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319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9632">
        <p:fade/>
      </p:transition>
    </mc:Choice>
    <mc:Fallback>
      <p:transition spd="med" advClick="0" advTm="963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DL Workspace provides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T</a:t>
            </a:r>
            <a:r>
              <a:rPr lang="en-US" dirty="0"/>
              <a:t>urn-key setup for </a:t>
            </a:r>
            <a:r>
              <a:rPr lang="en-US" altLang="zh-CN" dirty="0"/>
              <a:t>AI cluster (in public cloud or on-perm)</a:t>
            </a:r>
            <a:endParaRPr lang="en-US" dirty="0"/>
          </a:p>
          <a:p>
            <a:r>
              <a:rPr lang="en-US" dirty="0"/>
              <a:t>Allow AI scientist to run jobs (interactive exploration, training, inferencing, data analytics) with fully setup software/hardware environment</a:t>
            </a:r>
          </a:p>
          <a:p>
            <a:r>
              <a:rPr lang="en-US" dirty="0"/>
              <a:t>Using DL Workspace, AI scientists can easily collaborate, and share job setup, and maximize job productivity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9252962-E7D2-444D-A757-D68734D698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131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1899">
        <p:fade/>
      </p:transition>
    </mc:Choice>
    <mc:Fallback>
      <p:transition spd="med" advClick="0" advTm="1189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6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DL Workspace is 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O</a:t>
            </a:r>
            <a:r>
              <a:rPr lang="en-US" dirty="0"/>
              <a:t>pen source toolkit for turn-key </a:t>
            </a:r>
            <a:r>
              <a:rPr lang="en-US" altLang="zh-CN" dirty="0"/>
              <a:t>AI cluster setup</a:t>
            </a:r>
            <a:endParaRPr lang="en-US" dirty="0"/>
          </a:p>
          <a:p>
            <a:r>
              <a:rPr lang="en-US" dirty="0"/>
              <a:t>Used for daily development/production in Microsoft internal groups (e.g., Microsoft Cognitive Services, </a:t>
            </a:r>
            <a:r>
              <a:rPr lang="en-US" altLang="zh-CN" dirty="0"/>
              <a:t>SwiftKey, </a:t>
            </a:r>
            <a:r>
              <a:rPr lang="en-US" dirty="0"/>
              <a:t>Bing </a:t>
            </a:r>
            <a:r>
              <a:rPr lang="en-US" altLang="zh-CN" dirty="0"/>
              <a:t>Relevance)</a:t>
            </a:r>
            <a:endParaRPr lang="en-US" dirty="0"/>
          </a:p>
          <a:p>
            <a:r>
              <a:rPr lang="en-US" dirty="0"/>
              <a:t>Allow AI scientist to run jobs (interactive exploration, training, inferencing, data analytics)</a:t>
            </a:r>
          </a:p>
          <a:p>
            <a:pPr lvl="1"/>
            <a:r>
              <a:rPr lang="en-US" dirty="0"/>
              <a:t>Resource managed by cluster</a:t>
            </a:r>
          </a:p>
          <a:p>
            <a:pPr lvl="1"/>
            <a:r>
              <a:rPr lang="en-US" dirty="0"/>
              <a:t>Turn-key operation (automatic </a:t>
            </a:r>
            <a:r>
              <a:rPr lang="en-US" altLang="zh-CN" dirty="0"/>
              <a:t>software</a:t>
            </a:r>
            <a:r>
              <a:rPr lang="zh-CN" altLang="en-US" dirty="0"/>
              <a:t> </a:t>
            </a:r>
            <a:r>
              <a:rPr lang="en-US" altLang="zh-CN" dirty="0"/>
              <a:t>setup &amp;</a:t>
            </a:r>
            <a:r>
              <a:rPr lang="zh-CN" altLang="en-US" dirty="0"/>
              <a:t> </a:t>
            </a:r>
            <a:r>
              <a:rPr lang="en-US" altLang="zh-CN" dirty="0"/>
              <a:t>cluster</a:t>
            </a:r>
            <a:r>
              <a:rPr lang="zh-CN" altLang="en-US" dirty="0"/>
              <a:t> </a:t>
            </a:r>
            <a:r>
              <a:rPr lang="en-US" altLang="zh-CN" dirty="0"/>
              <a:t>configuration)</a:t>
            </a:r>
          </a:p>
          <a:p>
            <a:pPr marL="388620" indent="-342900"/>
            <a:r>
              <a:rPr lang="en-US" dirty="0"/>
              <a:t>Out-of-box support</a:t>
            </a:r>
          </a:p>
          <a:p>
            <a:pPr marL="617220" lvl="1" indent="-342900"/>
            <a:r>
              <a:rPr lang="en-US" dirty="0"/>
              <a:t>All major DL toolkits (TensorFlow, CNTK, Caffe, </a:t>
            </a:r>
            <a:r>
              <a:rPr lang="en-US" dirty="0" err="1"/>
              <a:t>MxNet</a:t>
            </a:r>
            <a:r>
              <a:rPr lang="en-US" dirty="0"/>
              <a:t>, etc..)</a:t>
            </a:r>
          </a:p>
          <a:p>
            <a:pPr marL="617220" lvl="1" indent="-342900"/>
            <a:r>
              <a:rPr lang="en-US" dirty="0"/>
              <a:t>Big data analytics (Hadoop/Spark)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937EEB83-9B52-4E49-A6C3-0F019C0FF8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9195">
        <p:fade/>
      </p:transition>
    </mc:Choice>
    <mc:Fallback xmlns="">
      <p:transition spd="med" advTm="191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60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0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80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90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486FC9-79B0-4876-B9A8-3F65D48DF7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74183" y="231648"/>
            <a:ext cx="6816121" cy="37451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zh-CN" dirty="0" err="1">
                <a:solidFill>
                  <a:srgbClr val="C00000"/>
                </a:solidFill>
              </a:rPr>
              <a:t>WorkFlow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5CEAD41-3243-4950-8B1A-7BBD86B4CB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83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5361">
        <p:fade/>
      </p:transition>
    </mc:Choice>
    <mc:Fallback>
      <p:transition spd="med" advClick="0" advTm="536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0BCE71-1D4E-4948-8FF6-715E7FA9956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599"/>
          <a:stretch/>
        </p:blipFill>
        <p:spPr>
          <a:xfrm>
            <a:off x="168636" y="151504"/>
            <a:ext cx="11837703" cy="6160520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753DA38-6A65-440D-8ADB-946568A4DE0B}"/>
              </a:ext>
            </a:extLst>
          </p:cNvPr>
          <p:cNvGrpSpPr/>
          <p:nvPr/>
        </p:nvGrpSpPr>
        <p:grpSpPr>
          <a:xfrm>
            <a:off x="7399020" y="240280"/>
            <a:ext cx="3886199" cy="1260372"/>
            <a:chOff x="7399020" y="240280"/>
            <a:chExt cx="3886199" cy="1260372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624CACA-6521-4AF0-81B9-4228198CF136}"/>
                </a:ext>
              </a:extLst>
            </p:cNvPr>
            <p:cNvSpPr/>
            <p:nvPr/>
          </p:nvSpPr>
          <p:spPr>
            <a:xfrm>
              <a:off x="8282940" y="240280"/>
              <a:ext cx="3002279" cy="445520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79B746C9-4D21-4CE8-B540-89ECA01DA358}"/>
                </a:ext>
              </a:extLst>
            </p:cNvPr>
            <p:cNvCxnSpPr>
              <a:cxnSpLocks/>
              <a:stCxn id="7" idx="4"/>
              <a:endCxn id="11" idx="0"/>
            </p:cNvCxnSpPr>
            <p:nvPr/>
          </p:nvCxnSpPr>
          <p:spPr>
            <a:xfrm flipH="1">
              <a:off x="9052560" y="685800"/>
              <a:ext cx="731520" cy="445520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DDB26C2-D3FB-4323-AD31-1737EB343DA8}"/>
                </a:ext>
              </a:extLst>
            </p:cNvPr>
            <p:cNvSpPr txBox="1"/>
            <p:nvPr/>
          </p:nvSpPr>
          <p:spPr>
            <a:xfrm>
              <a:off x="7399020" y="1131320"/>
              <a:ext cx="3307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authentication via open id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84E7D91-41C4-4376-B1CD-DEE024E399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019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474">
        <p:fade/>
      </p:transition>
    </mc:Choice>
    <mc:Fallback>
      <p:transition spd="med" advClick="0" advTm="44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896A568-B329-4C50-AF96-984D6D5229C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369"/>
          <a:stretch/>
        </p:blipFill>
        <p:spPr>
          <a:xfrm>
            <a:off x="186431" y="138210"/>
            <a:ext cx="11831436" cy="6173813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90ACC900-24D7-417B-BFEE-24BCC137C274}"/>
              </a:ext>
            </a:extLst>
          </p:cNvPr>
          <p:cNvGrpSpPr/>
          <p:nvPr/>
        </p:nvGrpSpPr>
        <p:grpSpPr>
          <a:xfrm>
            <a:off x="7399020" y="240280"/>
            <a:ext cx="2899077" cy="1260372"/>
            <a:chOff x="7399020" y="240280"/>
            <a:chExt cx="3886199" cy="1260372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FC46908-0948-404B-B44D-186936B158AC}"/>
                </a:ext>
              </a:extLst>
            </p:cNvPr>
            <p:cNvSpPr/>
            <p:nvPr/>
          </p:nvSpPr>
          <p:spPr>
            <a:xfrm>
              <a:off x="9916664" y="240280"/>
              <a:ext cx="1368555" cy="27462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FAA6B9EA-2A96-4F94-BF56-5F4BD15F9CBF}"/>
                </a:ext>
              </a:extLst>
            </p:cNvPr>
            <p:cNvCxnSpPr>
              <a:cxnSpLocks/>
              <a:stCxn id="10" idx="4"/>
              <a:endCxn id="13" idx="0"/>
            </p:cNvCxnSpPr>
            <p:nvPr/>
          </p:nvCxnSpPr>
          <p:spPr>
            <a:xfrm flipH="1">
              <a:off x="9052560" y="514905"/>
              <a:ext cx="1548382" cy="616415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1D91754-A4A8-407E-907C-094123D46D4B}"/>
                </a:ext>
              </a:extLst>
            </p:cNvPr>
            <p:cNvSpPr txBox="1"/>
            <p:nvPr/>
          </p:nvSpPr>
          <p:spPr>
            <a:xfrm>
              <a:off x="7399020" y="1131320"/>
              <a:ext cx="33070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once log in …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7FAB7FE-4FC8-4588-99E0-3D59599861F1}"/>
              </a:ext>
            </a:extLst>
          </p:cNvPr>
          <p:cNvGrpSpPr/>
          <p:nvPr/>
        </p:nvGrpSpPr>
        <p:grpSpPr>
          <a:xfrm>
            <a:off x="2693286" y="240280"/>
            <a:ext cx="2742202" cy="1260372"/>
            <a:chOff x="7399020" y="240280"/>
            <a:chExt cx="3633260" cy="1260372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AFA51A05-8105-42D4-B29C-DC6AEB32D4FC}"/>
                </a:ext>
              </a:extLst>
            </p:cNvPr>
            <p:cNvSpPr/>
            <p:nvPr/>
          </p:nvSpPr>
          <p:spPr>
            <a:xfrm>
              <a:off x="7535729" y="240280"/>
              <a:ext cx="1470299" cy="274625"/>
            </a:xfrm>
            <a:prstGeom prst="ellipse">
              <a:avLst/>
            </a:prstGeom>
            <a:noFill/>
            <a:ln w="381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DCD95AC6-3118-44B1-9545-23E5A1E90DC3}"/>
                </a:ext>
              </a:extLst>
            </p:cNvPr>
            <p:cNvCxnSpPr>
              <a:cxnSpLocks/>
              <a:stCxn id="16" idx="4"/>
            </p:cNvCxnSpPr>
            <p:nvPr/>
          </p:nvCxnSpPr>
          <p:spPr>
            <a:xfrm>
              <a:off x="8270879" y="514905"/>
              <a:ext cx="1185935" cy="616415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stealth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22B3B55-ECF8-492A-9CCD-EE465D8F82C5}"/>
                </a:ext>
              </a:extLst>
            </p:cNvPr>
            <p:cNvSpPr txBox="1"/>
            <p:nvPr/>
          </p:nvSpPr>
          <p:spPr>
            <a:xfrm>
              <a:off x="7399020" y="1131320"/>
              <a:ext cx="36332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FF00"/>
                  </a:solidFill>
                </a:rPr>
                <a:t>Select “Submit New Job”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D58A201-D230-4AD4-A2DE-FCBBD116C6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6832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150">
        <p:fade/>
      </p:transition>
    </mc:Choice>
    <mc:Fallback>
      <p:transition spd="med" advClick="0" advTm="41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4F7504D-B9FD-4DD4-9959-611C84B714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696" b="4331"/>
          <a:stretch/>
        </p:blipFill>
        <p:spPr>
          <a:xfrm>
            <a:off x="177709" y="189540"/>
            <a:ext cx="11796271" cy="5820642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14D188FB-C126-4F52-9420-F50EE6712C12}"/>
              </a:ext>
            </a:extLst>
          </p:cNvPr>
          <p:cNvGrpSpPr/>
          <p:nvPr/>
        </p:nvGrpSpPr>
        <p:grpSpPr>
          <a:xfrm>
            <a:off x="3533313" y="1553593"/>
            <a:ext cx="6618171" cy="1179875"/>
            <a:chOff x="3559946" y="1695635"/>
            <a:chExt cx="6618171" cy="117987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5589CBD-5596-40C2-87E2-95931EBD9B4E}"/>
                </a:ext>
              </a:extLst>
            </p:cNvPr>
            <p:cNvSpPr/>
            <p:nvPr/>
          </p:nvSpPr>
          <p:spPr>
            <a:xfrm>
              <a:off x="3559946" y="1695635"/>
              <a:ext cx="2237172" cy="292964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7C0AC4E-8422-49C7-93B1-7B1432A033B6}"/>
                </a:ext>
              </a:extLst>
            </p:cNvPr>
            <p:cNvCxnSpPr>
              <a:cxnSpLocks/>
              <a:stCxn id="17" idx="1"/>
              <a:endCxn id="3" idx="6"/>
            </p:cNvCxnSpPr>
            <p:nvPr/>
          </p:nvCxnSpPr>
          <p:spPr>
            <a:xfrm flipH="1" flipV="1">
              <a:off x="5797118" y="1842117"/>
              <a:ext cx="1464816" cy="571728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6AC1406-1986-488A-94C3-7BCCDF827D95}"/>
                </a:ext>
              </a:extLst>
            </p:cNvPr>
            <p:cNvSpPr txBox="1"/>
            <p:nvPr/>
          </p:nvSpPr>
          <p:spPr>
            <a:xfrm>
              <a:off x="7261934" y="1952180"/>
              <a:ext cx="291618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a template,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make optional modification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on job template</a:t>
              </a:r>
            </a:p>
          </p:txBody>
        </p:sp>
      </p:grp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FA8ACCB-9722-4679-AB73-43F1151E69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993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946">
        <p:fade/>
      </p:transition>
    </mc:Choice>
    <mc:Fallback>
      <p:transition spd="med" advClick="0" advTm="494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14D188FB-C126-4F52-9420-F50EE6712C12}"/>
              </a:ext>
            </a:extLst>
          </p:cNvPr>
          <p:cNvGrpSpPr/>
          <p:nvPr/>
        </p:nvGrpSpPr>
        <p:grpSpPr>
          <a:xfrm>
            <a:off x="3559946" y="1695635"/>
            <a:ext cx="6618171" cy="902876"/>
            <a:chOff x="3559946" y="1695635"/>
            <a:chExt cx="6618171" cy="902876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15589CBD-5596-40C2-87E2-95931EBD9B4E}"/>
                </a:ext>
              </a:extLst>
            </p:cNvPr>
            <p:cNvSpPr/>
            <p:nvPr/>
          </p:nvSpPr>
          <p:spPr>
            <a:xfrm>
              <a:off x="3559946" y="1695635"/>
              <a:ext cx="2237172" cy="292964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27C0AC4E-8422-49C7-93B1-7B1432A033B6}"/>
                </a:ext>
              </a:extLst>
            </p:cNvPr>
            <p:cNvCxnSpPr>
              <a:cxnSpLocks/>
              <a:stCxn id="17" idx="1"/>
              <a:endCxn id="3" idx="6"/>
            </p:cNvCxnSpPr>
            <p:nvPr/>
          </p:nvCxnSpPr>
          <p:spPr>
            <a:xfrm flipH="1" flipV="1">
              <a:off x="5797118" y="1842117"/>
              <a:ext cx="1464816" cy="433229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66AC1406-1986-488A-94C3-7BCCDF827D95}"/>
                </a:ext>
              </a:extLst>
            </p:cNvPr>
            <p:cNvSpPr txBox="1"/>
            <p:nvPr/>
          </p:nvSpPr>
          <p:spPr>
            <a:xfrm>
              <a:off x="7261934" y="1952180"/>
              <a:ext cx="291618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a template,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make optional modification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DC174166-041E-4ECD-805C-BDE452D0FA6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498"/>
          <a:stretch/>
        </p:blipFill>
        <p:spPr>
          <a:xfrm>
            <a:off x="170041" y="168675"/>
            <a:ext cx="11850324" cy="617432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D62550F3-2701-4EC0-B180-4F79E5DCE4DE}"/>
              </a:ext>
            </a:extLst>
          </p:cNvPr>
          <p:cNvGrpSpPr/>
          <p:nvPr/>
        </p:nvGrpSpPr>
        <p:grpSpPr>
          <a:xfrm>
            <a:off x="6455547" y="4171756"/>
            <a:ext cx="2058139" cy="1234744"/>
            <a:chOff x="6064929" y="4056346"/>
            <a:chExt cx="2058139" cy="123474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BE2A2C-C1E3-4440-9DF5-BBF91807DB94}"/>
                </a:ext>
              </a:extLst>
            </p:cNvPr>
            <p:cNvSpPr/>
            <p:nvPr/>
          </p:nvSpPr>
          <p:spPr>
            <a:xfrm>
              <a:off x="7261934" y="4884197"/>
              <a:ext cx="861134" cy="406893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B83191E-BB66-48D2-BA5E-571B8185AF9B}"/>
                </a:ext>
              </a:extLst>
            </p:cNvPr>
            <p:cNvCxnSpPr>
              <a:cxnSpLocks/>
              <a:endCxn id="9" idx="0"/>
            </p:cNvCxnSpPr>
            <p:nvPr/>
          </p:nvCxnSpPr>
          <p:spPr>
            <a:xfrm>
              <a:off x="6320656" y="4438835"/>
              <a:ext cx="1371845" cy="445362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3F7BD08-A9A4-4F8E-BDEA-FA3BEF917CF5}"/>
                </a:ext>
              </a:extLst>
            </p:cNvPr>
            <p:cNvSpPr txBox="1"/>
            <p:nvPr/>
          </p:nvSpPr>
          <p:spPr>
            <a:xfrm>
              <a:off x="6064929" y="4056346"/>
              <a:ext cx="14670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submit a job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2EA431F-B9F6-464B-812B-14CF165C37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730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4268">
        <p:fade/>
      </p:transition>
    </mc:Choice>
    <mc:Fallback>
      <p:transition spd="med" advClick="0" advTm="426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1C931E6-CC1B-4D1F-ABB7-6F3CF5E99B2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758" b="14693"/>
          <a:stretch/>
        </p:blipFill>
        <p:spPr>
          <a:xfrm>
            <a:off x="140450" y="195307"/>
            <a:ext cx="11832350" cy="5086905"/>
          </a:xfrm>
          <a:prstGeom prst="rect">
            <a:avLst/>
          </a:prstGeom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81DB3FA0-F55D-481E-AB94-E1B456A26B3B}"/>
              </a:ext>
            </a:extLst>
          </p:cNvPr>
          <p:cNvGrpSpPr/>
          <p:nvPr/>
        </p:nvGrpSpPr>
        <p:grpSpPr>
          <a:xfrm>
            <a:off x="3098307" y="1084838"/>
            <a:ext cx="5239190" cy="708451"/>
            <a:chOff x="3808520" y="985421"/>
            <a:chExt cx="5239190" cy="919748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D1DDEF5-8BD4-4CF2-A36E-2A1E6F6764C9}"/>
                </a:ext>
              </a:extLst>
            </p:cNvPr>
            <p:cNvSpPr/>
            <p:nvPr/>
          </p:nvSpPr>
          <p:spPr>
            <a:xfrm flipV="1">
              <a:off x="3808520" y="985421"/>
              <a:ext cx="1553593" cy="372862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B48D2970-F466-48D4-8CB7-5176E6E0D384}"/>
                </a:ext>
              </a:extLst>
            </p:cNvPr>
            <p:cNvCxnSpPr>
              <a:cxnSpLocks/>
              <a:endCxn id="15" idx="0"/>
            </p:cNvCxnSpPr>
            <p:nvPr/>
          </p:nvCxnSpPr>
          <p:spPr>
            <a:xfrm flipH="1" flipV="1">
              <a:off x="4585317" y="1358283"/>
              <a:ext cx="1238434" cy="355109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1448637-8331-4788-BBDE-271C0268A7ED}"/>
                </a:ext>
              </a:extLst>
            </p:cNvPr>
            <p:cNvSpPr txBox="1"/>
            <p:nvPr/>
          </p:nvSpPr>
          <p:spPr>
            <a:xfrm>
              <a:off x="5823751" y="1535837"/>
              <a:ext cx="32239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to view submitted jobs 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9CC4AAA-BB87-4D4D-96D0-93238581B017}"/>
              </a:ext>
            </a:extLst>
          </p:cNvPr>
          <p:cNvGrpSpPr/>
          <p:nvPr/>
        </p:nvGrpSpPr>
        <p:grpSpPr>
          <a:xfrm>
            <a:off x="1180729" y="3011820"/>
            <a:ext cx="5235079" cy="663682"/>
            <a:chOff x="2202342" y="1388118"/>
            <a:chExt cx="5235079" cy="663682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7B7D3F1-3BBE-44CA-A51E-24FFB7CF82D9}"/>
                </a:ext>
              </a:extLst>
            </p:cNvPr>
            <p:cNvSpPr/>
            <p:nvPr/>
          </p:nvSpPr>
          <p:spPr>
            <a:xfrm flipV="1">
              <a:off x="2202342" y="1388118"/>
              <a:ext cx="2752078" cy="337351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5311CA4B-CB0F-4E61-8E7F-4B697297546B}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 flipH="1" flipV="1">
              <a:off x="3578381" y="1725469"/>
              <a:ext cx="2245370" cy="105630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79667B09-5F2A-4E7E-B744-CB0426CE2963}"/>
                </a:ext>
              </a:extLst>
            </p:cNvPr>
            <p:cNvSpPr txBox="1"/>
            <p:nvPr/>
          </p:nvSpPr>
          <p:spPr>
            <a:xfrm>
              <a:off x="5816464" y="1682468"/>
              <a:ext cx="162095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Select Job ID </a:t>
              </a:r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24BF3E7-E5BA-4C65-B52F-183595ECAA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711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8151">
        <p:fade/>
      </p:transition>
    </mc:Choice>
    <mc:Fallback>
      <p:transition spd="med" advClick="0" advTm="815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3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FE4B39-22A6-4C27-A772-F173A654463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110"/>
          <a:stretch/>
        </p:blipFill>
        <p:spPr>
          <a:xfrm>
            <a:off x="131572" y="124288"/>
            <a:ext cx="11822374" cy="6187736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47CAADAF-D329-4362-BED7-ED491C16414E}"/>
              </a:ext>
            </a:extLst>
          </p:cNvPr>
          <p:cNvGrpSpPr/>
          <p:nvPr/>
        </p:nvGrpSpPr>
        <p:grpSpPr>
          <a:xfrm>
            <a:off x="630316" y="2911875"/>
            <a:ext cx="11408415" cy="2361517"/>
            <a:chOff x="565908" y="2950429"/>
            <a:chExt cx="11770740" cy="2308535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252B8FD-3B80-482F-8E0B-BC7F9CC44A1A}"/>
                </a:ext>
              </a:extLst>
            </p:cNvPr>
            <p:cNvSpPr/>
            <p:nvPr/>
          </p:nvSpPr>
          <p:spPr>
            <a:xfrm flipV="1">
              <a:off x="565908" y="2950429"/>
              <a:ext cx="5321735" cy="1518736"/>
            </a:xfrm>
            <a:prstGeom prst="ellipse">
              <a:avLst/>
            </a:prstGeom>
            <a:noFill/>
            <a:ln w="381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117E098-B49A-4EC7-BDDF-844DF7865834}"/>
                </a:ext>
              </a:extLst>
            </p:cNvPr>
            <p:cNvCxnSpPr>
              <a:cxnSpLocks/>
              <a:stCxn id="11" idx="1"/>
              <a:endCxn id="9" idx="0"/>
            </p:cNvCxnSpPr>
            <p:nvPr/>
          </p:nvCxnSpPr>
          <p:spPr>
            <a:xfrm flipH="1" flipV="1">
              <a:off x="3226775" y="4469165"/>
              <a:ext cx="874708" cy="338491"/>
            </a:xfrm>
            <a:prstGeom prst="straightConnector1">
              <a:avLst/>
            </a:prstGeom>
            <a:ln w="38100"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0E7C8C7-F653-44C4-BE2C-0CC3CCEF064A}"/>
                </a:ext>
              </a:extLst>
            </p:cNvPr>
            <p:cNvSpPr txBox="1"/>
            <p:nvPr/>
          </p:nvSpPr>
          <p:spPr>
            <a:xfrm>
              <a:off x="4101483" y="4356349"/>
              <a:ext cx="8235165" cy="9026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C00000"/>
                  </a:solidFill>
                </a:rPr>
                <a:t>You may need to wait between a few seconds (execution of old job) to 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several minutes (new job) for the job container to be scheduled, downloaded</a:t>
              </a:r>
            </a:p>
            <a:p>
              <a:r>
                <a:rPr lang="en-US" dirty="0">
                  <a:solidFill>
                    <a:srgbClr val="C00000"/>
                  </a:solidFill>
                </a:rPr>
                <a:t>and launched </a:t>
              </a:r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6D65B50-1309-416D-8833-9426AD5E39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491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8518">
        <p:fade/>
      </p:transition>
    </mc:Choice>
    <mc:Fallback>
      <p:transition spd="med" advClick="0" advTm="851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332</TotalTime>
  <Words>664</Words>
  <Application>Microsoft Office PowerPoint</Application>
  <PresentationFormat>Widescreen</PresentationFormat>
  <Paragraphs>77</Paragraphs>
  <Slides>17</Slides>
  <Notes>17</Notes>
  <HiddenSlides>0</HiddenSlides>
  <MMClips>17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幼圆</vt:lpstr>
      <vt:lpstr>Arial</vt:lpstr>
      <vt:lpstr>Diamond Grid 16x9</vt:lpstr>
      <vt:lpstr>DL Workspace</vt:lpstr>
      <vt:lpstr>DL Workspace is …</vt:lpstr>
      <vt:lpstr>WorkFlow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DL Workspace provides 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DL Workspace</dc:title>
  <dc:creator>Jin Li (MICROSOFT RESEARCH)</dc:creator>
  <cp:lastModifiedBy>Jin Li (MICROSOFT RESEARCH)</cp:lastModifiedBy>
  <cp:revision>52</cp:revision>
  <dcterms:created xsi:type="dcterms:W3CDTF">2017-09-13T18:34:11Z</dcterms:created>
  <dcterms:modified xsi:type="dcterms:W3CDTF">2017-09-14T00:14:17Z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  <property fmtid="{D5CDD505-2E9C-101B-9397-08002B2CF9AE}" pid="8" name="MSIP_Label_f42aa342-8706-4288-bd11-ebb85995028c_Enabled">
    <vt:lpwstr>True</vt:lpwstr>
  </property>
  <property fmtid="{D5CDD505-2E9C-101B-9397-08002B2CF9AE}" pid="9" name="MSIP_Label_f42aa342-8706-4288-bd11-ebb85995028c_SiteId">
    <vt:lpwstr>72f988bf-86f1-41af-91ab-2d7cd011db47</vt:lpwstr>
  </property>
  <property fmtid="{D5CDD505-2E9C-101B-9397-08002B2CF9AE}" pid="10" name="MSIP_Label_f42aa342-8706-4288-bd11-ebb85995028c_Ref">
    <vt:lpwstr>https://api.informationprotection.azure.com/api/72f988bf-86f1-41af-91ab-2d7cd011db47</vt:lpwstr>
  </property>
  <property fmtid="{D5CDD505-2E9C-101B-9397-08002B2CF9AE}" pid="11" name="MSIP_Label_f42aa342-8706-4288-bd11-ebb85995028c_Owner">
    <vt:lpwstr>jinl@microsoft.com</vt:lpwstr>
  </property>
  <property fmtid="{D5CDD505-2E9C-101B-9397-08002B2CF9AE}" pid="12" name="MSIP_Label_f42aa342-8706-4288-bd11-ebb85995028c_SetDate">
    <vt:lpwstr>2017-09-13T11:37:19.6917988-07:00</vt:lpwstr>
  </property>
  <property fmtid="{D5CDD505-2E9C-101B-9397-08002B2CF9AE}" pid="13" name="MSIP_Label_f42aa342-8706-4288-bd11-ebb85995028c_Name">
    <vt:lpwstr>General</vt:lpwstr>
  </property>
  <property fmtid="{D5CDD505-2E9C-101B-9397-08002B2CF9AE}" pid="14" name="MSIP_Label_f42aa342-8706-4288-bd11-ebb85995028c_Application">
    <vt:lpwstr>Microsoft Azure Information Protection</vt:lpwstr>
  </property>
  <property fmtid="{D5CDD505-2E9C-101B-9397-08002B2CF9AE}" pid="15" name="MSIP_Label_f42aa342-8706-4288-bd11-ebb85995028c_Extended_MSFT_Method">
    <vt:lpwstr>Automatic</vt:lpwstr>
  </property>
  <property fmtid="{D5CDD505-2E9C-101B-9397-08002B2CF9AE}" pid="16" name="Sensitivity">
    <vt:lpwstr>General</vt:lpwstr>
  </property>
</Properties>
</file>